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9" r:id="rId3"/>
    <p:sldId id="258" r:id="rId4"/>
    <p:sldId id="261" r:id="rId5"/>
    <p:sldId id="262" r:id="rId6"/>
    <p:sldId id="263" r:id="rId7"/>
    <p:sldId id="265" r:id="rId8"/>
    <p:sldId id="264" r:id="rId9"/>
    <p:sldId id="256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96" y="-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3257550"/>
            <a:ext cx="7772400" cy="1481328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125980"/>
            <a:ext cx="7772400" cy="113157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3785546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3597614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3478264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3406919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805416"/>
            <a:ext cx="4322136" cy="4343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496149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976478" y="964110"/>
            <a:ext cx="30861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3200400"/>
            <a:ext cx="3200400" cy="8572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4" y="3184923"/>
            <a:ext cx="2090737" cy="195857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3200400"/>
            <a:ext cx="16002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028700"/>
            <a:ext cx="3200400" cy="21717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314450"/>
            <a:ext cx="3200400" cy="18859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3200400"/>
            <a:ext cx="4953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3200400"/>
            <a:ext cx="5334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1828800"/>
            <a:ext cx="5638800" cy="1371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1600200"/>
            <a:ext cx="5638800" cy="1600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3200400"/>
            <a:ext cx="13716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013754"/>
            <a:ext cx="5718048" cy="733115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301698"/>
            <a:ext cx="8503920" cy="66469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384048"/>
            <a:ext cx="8156448" cy="58293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510358"/>
            <a:ext cx="36576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4048"/>
            <a:ext cx="8229600" cy="6858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301699"/>
            <a:ext cx="8867080" cy="66469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384048"/>
            <a:ext cx="7772400" cy="6858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57312"/>
            <a:ext cx="4040188" cy="47982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357312"/>
            <a:ext cx="4041775" cy="47982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844278"/>
            <a:ext cx="4040188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44278"/>
            <a:ext cx="4041775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510358"/>
            <a:ext cx="45720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510358"/>
            <a:ext cx="27432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510358"/>
            <a:ext cx="9144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510358"/>
            <a:ext cx="9144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510358"/>
            <a:ext cx="27432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510358"/>
            <a:ext cx="27432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510358"/>
            <a:ext cx="9144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510358"/>
            <a:ext cx="9144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510358"/>
            <a:ext cx="36576" cy="27432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6858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04787"/>
            <a:ext cx="8229600" cy="871538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076325"/>
            <a:ext cx="2514600" cy="3429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076325"/>
            <a:ext cx="5486400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408528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413771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31177" y="898342"/>
            <a:ext cx="99572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330939"/>
            <a:ext cx="6858000" cy="526312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420336"/>
            <a:ext cx="8778240" cy="3720108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862608"/>
            <a:ext cx="6858000" cy="51435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83577" y="1012642"/>
            <a:ext cx="99572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36684" y="1090014"/>
            <a:ext cx="99572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41625"/>
            <a:ext cx="2133600" cy="273844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41625"/>
            <a:ext cx="5562600" cy="273844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41625"/>
            <a:ext cx="457200" cy="273844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1981200" cy="4388644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58674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3785546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3597614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3478264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3406919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6858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337670"/>
            <a:ext cx="7772400" cy="3429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4812507"/>
            <a:ext cx="55626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48125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Знакомство с сайтом учителя</a:t>
            </a:r>
            <a:endParaRPr lang="ru-RU" dirty="0"/>
          </a:p>
        </p:txBody>
      </p:sp>
      <p:pic>
        <p:nvPicPr>
          <p:cNvPr id="4" name="Содержимое 3" descr="08010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6073" y="1338263"/>
            <a:ext cx="5229054" cy="3429000"/>
          </a:xfrm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Cambria" pitchFamily="18" charset="0"/>
              </a:rPr>
              <a:t>chemistry.bbsb.ru</a:t>
            </a:r>
            <a:endParaRPr lang="ru-RU" dirty="0">
              <a:ea typeface="Cambria" pitchFamily="18" charset="0"/>
            </a:endParaRPr>
          </a:p>
        </p:txBody>
      </p:sp>
      <p:pic>
        <p:nvPicPr>
          <p:cNvPr id="4" name="Содержимое 3" descr="08010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2600" y="1338263"/>
            <a:ext cx="6096000" cy="3429000"/>
          </a:xfrm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Знакомство с учебником химии</a:t>
            </a:r>
            <a:endParaRPr lang="ru-RU" dirty="0"/>
          </a:p>
        </p:txBody>
      </p:sp>
      <p:pic>
        <p:nvPicPr>
          <p:cNvPr id="10" name="Содержимое 9" descr="080103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357304"/>
            <a:ext cx="2658939" cy="3395663"/>
          </a:xfrm>
          <a:ln w="12700">
            <a:solidFill>
              <a:schemeClr val="tx1"/>
            </a:solidFill>
          </a:ln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3571868" y="1357304"/>
            <a:ext cx="5072098" cy="339447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chemistry.bbsb.ru/8.pdf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Тетради по химии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Рабочая тетрадь (не менее 48 листов)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Тетрадь для контрольных и самостоятельных работ (12 листов)</a:t>
            </a:r>
            <a:endParaRPr lang="ru-RU" dirty="0"/>
          </a:p>
        </p:txBody>
      </p:sp>
      <p:pic>
        <p:nvPicPr>
          <p:cNvPr id="9" name="Содержимое 8" descr="08010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234429" y="1844675"/>
            <a:ext cx="2485729" cy="2968625"/>
          </a:xfrm>
          <a:ln w="12700">
            <a:solidFill>
              <a:schemeClr val="tx1"/>
            </a:solidFill>
          </a:ln>
        </p:spPr>
      </p:pic>
      <p:pic>
        <p:nvPicPr>
          <p:cNvPr id="10" name="Содержимое 9" descr="080105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045302"/>
            <a:ext cx="4041775" cy="2567371"/>
          </a:xfrm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Другие принадлежности</a:t>
            </a:r>
            <a:endParaRPr lang="ru-RU" dirty="0"/>
          </a:p>
        </p:txBody>
      </p:sp>
      <p:pic>
        <p:nvPicPr>
          <p:cNvPr id="9" name="Содержимое 8" descr="08010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5138" y="2069443"/>
            <a:ext cx="4038600" cy="1911076"/>
          </a:xfrm>
          <a:ln w="12700">
            <a:solidFill>
              <a:schemeClr val="tx1"/>
            </a:solidFill>
          </a:ln>
        </p:spPr>
      </p:pic>
      <p:pic>
        <p:nvPicPr>
          <p:cNvPr id="10" name="Содержимое 9" descr="08010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56138" y="2168356"/>
            <a:ext cx="4038600" cy="1713250"/>
          </a:xfrm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4402280"/>
          </a:xfrm>
        </p:spPr>
        <p:txBody>
          <a:bodyPr/>
          <a:lstStyle/>
          <a:p>
            <a:r>
              <a:rPr lang="ru-RU" dirty="0" smtClean="0">
                <a:solidFill>
                  <a:schemeClr val="accent2"/>
                </a:solidFill>
              </a:rPr>
              <a:t>Домашнее задание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C000"/>
                </a:solidFill>
              </a:rPr>
              <a:t>Обязательно: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Прочитать § 1, вопросы 3-5</a:t>
            </a:r>
            <a:br>
              <a:rPr lang="ru-RU" dirty="0" smtClean="0"/>
            </a:br>
            <a:r>
              <a:rPr lang="ru-RU" dirty="0" smtClean="0">
                <a:solidFill>
                  <a:srgbClr val="FFC000"/>
                </a:solidFill>
              </a:rPr>
              <a:t>По желанию: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пройти тест на сайте учителя, нарисовать рисунок на тему «Безопасность в кабинете химии»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Опасность кабинета химии</a:t>
            </a:r>
            <a:endParaRPr lang="ru-RU" dirty="0"/>
          </a:p>
        </p:txBody>
      </p:sp>
      <p:pic>
        <p:nvPicPr>
          <p:cNvPr id="4" name="Содержимое 3" descr="08010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876" y="1338263"/>
            <a:ext cx="4265448" cy="3429000"/>
          </a:xfrm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техники безопасности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82930" indent="-514350">
              <a:buNone/>
            </a:pPr>
            <a:r>
              <a:rPr lang="ru-RU" sz="1300" b="1" dirty="0" smtClean="0">
                <a:solidFill>
                  <a:srgbClr val="FFC000"/>
                </a:solidFill>
              </a:rPr>
              <a:t>1. Запрещается есть и пить, нельзя пробовать вещества на вкус;</a:t>
            </a:r>
          </a:p>
          <a:p>
            <a:pPr marL="582930" indent="-514350">
              <a:buNone/>
            </a:pPr>
            <a:r>
              <a:rPr lang="ru-RU" sz="1300" b="1" dirty="0" smtClean="0">
                <a:solidFill>
                  <a:srgbClr val="FFC000"/>
                </a:solidFill>
              </a:rPr>
              <a:t>2. Нельзя брать вещества руками и пренебрегать правилами техники безопасности;</a:t>
            </a:r>
          </a:p>
          <a:p>
            <a:pPr marL="582930" indent="-514350">
              <a:buNone/>
            </a:pPr>
            <a:r>
              <a:rPr lang="ru-RU" sz="1300" b="1" dirty="0" smtClean="0">
                <a:solidFill>
                  <a:srgbClr val="FFC000"/>
                </a:solidFill>
              </a:rPr>
              <a:t>3. Запрещено самовольно сливать и смешивать реактивы;</a:t>
            </a:r>
          </a:p>
          <a:p>
            <a:pPr marL="582930" indent="-514350">
              <a:buNone/>
            </a:pPr>
            <a:r>
              <a:rPr lang="ru-RU" sz="1300" b="1" dirty="0" smtClean="0">
                <a:solidFill>
                  <a:srgbClr val="FFC000"/>
                </a:solidFill>
              </a:rPr>
              <a:t>4. Запрещается проводить опыты и действия не предусмотренные инструкцией;</a:t>
            </a:r>
          </a:p>
          <a:p>
            <a:pPr marL="582930" indent="-514350">
              <a:buNone/>
            </a:pPr>
            <a:r>
              <a:rPr lang="ru-RU" sz="1300" b="1" dirty="0" smtClean="0">
                <a:solidFill>
                  <a:srgbClr val="FFC000"/>
                </a:solidFill>
              </a:rPr>
              <a:t>5. Нельзя оставлять открытыми склянки и банки с веществами;</a:t>
            </a:r>
          </a:p>
          <a:p>
            <a:pPr marL="582930" indent="-514350">
              <a:buNone/>
            </a:pPr>
            <a:r>
              <a:rPr lang="ru-RU" sz="1300" b="1" dirty="0" smtClean="0">
                <a:solidFill>
                  <a:srgbClr val="FFC000"/>
                </a:solidFill>
              </a:rPr>
              <a:t>6. Запрещается выливать и высыпать остатки реактивов обратно в склянки и банки;</a:t>
            </a:r>
          </a:p>
          <a:p>
            <a:pPr marL="582930" indent="-514350">
              <a:buNone/>
            </a:pPr>
            <a:r>
              <a:rPr lang="ru-RU" sz="1300" b="1" dirty="0" smtClean="0">
                <a:solidFill>
                  <a:srgbClr val="FFC000"/>
                </a:solidFill>
              </a:rPr>
              <a:t>7. Нельзя менять пробки от банок и пользоваться одной пипеткой для разных реактивов;</a:t>
            </a:r>
          </a:p>
          <a:p>
            <a:pPr marL="582930" indent="-514350">
              <a:buNone/>
            </a:pPr>
            <a:r>
              <a:rPr lang="ru-RU" sz="1300" b="1" dirty="0" smtClean="0">
                <a:solidFill>
                  <a:srgbClr val="FFC000"/>
                </a:solidFill>
              </a:rPr>
              <a:t>8. Запрещено без разрешения учителя убирать рассыпанные и разлитые вещества;</a:t>
            </a:r>
          </a:p>
          <a:p>
            <a:pPr marL="582930" indent="-514350">
              <a:buNone/>
            </a:pPr>
            <a:r>
              <a:rPr lang="ru-RU" sz="1300" b="1" dirty="0" smtClean="0">
                <a:solidFill>
                  <a:srgbClr val="FFC000"/>
                </a:solidFill>
              </a:rPr>
              <a:t>9. Нельзя выливать или высыпать реактивы в раковину.</a:t>
            </a:r>
            <a:endParaRPr lang="ru-RU" sz="13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cap="none" dirty="0" smtClean="0"/>
              <a:t>Предмет химии. Вещества и их свойства</a:t>
            </a:r>
            <a:endParaRPr lang="ru-RU" cap="none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Химия 8 класс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означает понятие «вещество»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 smtClean="0"/>
              <a:t>Вещество</a:t>
            </a:r>
            <a:r>
              <a:rPr lang="ru-RU" dirty="0" smtClean="0"/>
              <a:t> - одна из форм материи, состоящая из молекул и атомов.</a:t>
            </a:r>
            <a:endParaRPr lang="ru-RU" dirty="0"/>
          </a:p>
        </p:txBody>
      </p:sp>
      <p:pic>
        <p:nvPicPr>
          <p:cNvPr id="6" name="Содержимое 5" descr="080109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56138" y="1889125"/>
            <a:ext cx="4038600" cy="2271713"/>
          </a:xfrm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Чем вещество отличается от физического тела?</a:t>
            </a:r>
            <a:endParaRPr lang="ru-RU" dirty="0"/>
          </a:p>
        </p:txBody>
      </p:sp>
      <p:pic>
        <p:nvPicPr>
          <p:cNvPr id="5" name="Содержимое 4" descr="08011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5138" y="2189956"/>
            <a:ext cx="4038600" cy="2271713"/>
          </a:xfrm>
          <a:ln w="12700">
            <a:solidFill>
              <a:schemeClr val="tx1"/>
            </a:solidFill>
          </a:ln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928808"/>
            <a:ext cx="4038600" cy="2793540"/>
          </a:xfrm>
        </p:spPr>
        <p:txBody>
          <a:bodyPr/>
          <a:lstStyle/>
          <a:p>
            <a:r>
              <a:rPr lang="ru-RU" b="1" dirty="0" smtClean="0"/>
              <a:t>Физическое тело </a:t>
            </a:r>
            <a:r>
              <a:rPr lang="ru-RU" dirty="0" smtClean="0"/>
              <a:t>- материально существующий объект, обладающий физическими свойствами.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веществ и тел</a:t>
            </a:r>
            <a:endParaRPr lang="ru-RU" dirty="0"/>
          </a:p>
        </p:txBody>
      </p:sp>
      <p:pic>
        <p:nvPicPr>
          <p:cNvPr id="8" name="Содержимое 7" descr="08011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6947" y="1338263"/>
            <a:ext cx="6507306" cy="3429000"/>
          </a:xfrm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1259008"/>
          </a:xfrm>
        </p:spPr>
        <p:txBody>
          <a:bodyPr/>
          <a:lstStyle/>
          <a:p>
            <a:r>
              <a:rPr lang="ru-RU" dirty="0" smtClean="0"/>
              <a:t>Какое агрегатное состояние могут иметь вещества?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785932"/>
            <a:ext cx="7772400" cy="2980738"/>
          </a:xfrm>
        </p:spPr>
        <p:txBody>
          <a:bodyPr/>
          <a:lstStyle/>
          <a:p>
            <a:r>
              <a:rPr lang="ru-RU" dirty="0" smtClean="0"/>
              <a:t>Агрегатные состояния веществ:</a:t>
            </a:r>
          </a:p>
          <a:p>
            <a:r>
              <a:rPr lang="ru-RU" dirty="0" smtClean="0"/>
              <a:t>Жидкое</a:t>
            </a:r>
          </a:p>
          <a:p>
            <a:r>
              <a:rPr lang="ru-RU" dirty="0" smtClean="0"/>
              <a:t>Твердое</a:t>
            </a:r>
          </a:p>
          <a:p>
            <a:r>
              <a:rPr lang="ru-RU" dirty="0" smtClean="0"/>
              <a:t>Газообразное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1330446"/>
          </a:xfrm>
        </p:spPr>
        <p:txBody>
          <a:bodyPr/>
          <a:lstStyle/>
          <a:p>
            <a:r>
              <a:rPr lang="ru-RU" dirty="0" smtClean="0"/>
              <a:t>Чем смеси отличаются от вещества?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914400" y="1643056"/>
            <a:ext cx="7772400" cy="312361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Нефть (бензин, керосин, мазут);</a:t>
            </a:r>
          </a:p>
          <a:p>
            <a:r>
              <a:rPr lang="ru-RU" dirty="0" smtClean="0"/>
              <a:t>Молоко (белки, жиры, углеводы);</a:t>
            </a:r>
          </a:p>
          <a:p>
            <a:r>
              <a:rPr lang="ru-RU" dirty="0" smtClean="0"/>
              <a:t>Природная вода (соли);</a:t>
            </a:r>
          </a:p>
          <a:p>
            <a:r>
              <a:rPr lang="ru-RU" dirty="0" smtClean="0"/>
              <a:t>Газировка (сахар, красители, консерванты);</a:t>
            </a:r>
          </a:p>
          <a:p>
            <a:r>
              <a:rPr lang="ru-RU" dirty="0" smtClean="0"/>
              <a:t>Почва (глина, песок, перегной);</a:t>
            </a:r>
          </a:p>
          <a:p>
            <a:r>
              <a:rPr lang="ru-RU" dirty="0" smtClean="0"/>
              <a:t>Человек (кровь, кости, мышцы).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«свойство вещества»?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Физические свойства: </a:t>
            </a:r>
            <a:r>
              <a:rPr lang="ru-RU" dirty="0" smtClean="0"/>
              <a:t>цвет, запах, размер, вес, растворимость, температура плавления, температура кипения, вязкость, плотность, теплоёмкость, теплопроводность, электропроводность, сорбция (поглотительная способность), концентрация, текучесть, радиоактивность.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Химические свойства </a:t>
            </a:r>
            <a:r>
              <a:rPr lang="ru-RU" dirty="0" smtClean="0"/>
              <a:t>- явления, проявляемые веществом в процессах, при которых оно превращается в другие вещества (например: горение, соединение, разложение).</a:t>
            </a:r>
          </a:p>
          <a:p>
            <a:r>
              <a:rPr lang="ru-RU" b="1" dirty="0" smtClean="0"/>
              <a:t>Свойства вещества </a:t>
            </a:r>
            <a:r>
              <a:rPr lang="ru-RU" dirty="0" smtClean="0"/>
              <a:t>- признаки, по которым вещества отличаются друг от друга или сходны между собой.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1259008"/>
          </a:xfrm>
        </p:spPr>
        <p:txBody>
          <a:bodyPr/>
          <a:lstStyle/>
          <a:p>
            <a:r>
              <a:rPr lang="ru-RU" dirty="0" smtClean="0"/>
              <a:t>Химия - наука о веществах и их превращениях.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914400" y="1785932"/>
            <a:ext cx="7772400" cy="298073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Значение химии:</a:t>
            </a:r>
          </a:p>
          <a:p>
            <a:r>
              <a:rPr lang="ru-RU" dirty="0" smtClean="0"/>
              <a:t>обеспечивает переработку полезных ископаемых (нефти, газа, руд),</a:t>
            </a:r>
          </a:p>
          <a:p>
            <a:r>
              <a:rPr lang="ru-RU" dirty="0" smtClean="0"/>
              <a:t>создает минеральные удобрения и средства защиты от болезней для растений, животных и человека,</a:t>
            </a:r>
          </a:p>
          <a:p>
            <a:r>
              <a:rPr lang="ru-RU" dirty="0" smtClean="0"/>
              <a:t>производство строительных материалов, тканей, пластмасс, красок, моющих средств и других синтетических изделий.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Разбор домашних упражнений</a:t>
            </a:r>
            <a:endParaRPr lang="ru-RU" dirty="0"/>
          </a:p>
        </p:txBody>
      </p:sp>
      <p:pic>
        <p:nvPicPr>
          <p:cNvPr id="4" name="Содержимое 3" descr="08011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7783" y="1338263"/>
            <a:ext cx="4025633" cy="3429000"/>
          </a:xfr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151</TotalTime>
  <Words>411</Words>
  <PresentationFormat>Экран (16:9)</PresentationFormat>
  <Paragraphs>49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Метро</vt:lpstr>
      <vt:lpstr>Знакомство с сайтом учителя</vt:lpstr>
      <vt:lpstr>chemistry.bbsb.ru</vt:lpstr>
      <vt:lpstr>Знакомство с учебником химии</vt:lpstr>
      <vt:lpstr>Тетради по химии</vt:lpstr>
      <vt:lpstr>Другие принадлежности</vt:lpstr>
      <vt:lpstr>Домашнее задание Обязательно: Прочитать § 1, вопросы 3-5 По желанию: пройти тест на сайте учителя, нарисовать рисунок на тему «Безопасность в кабинете химии»</vt:lpstr>
      <vt:lpstr>Опасность кабинета химии</vt:lpstr>
      <vt:lpstr>Правила техники безопасности</vt:lpstr>
      <vt:lpstr>Предмет химии. Вещества и их свойства</vt:lpstr>
      <vt:lpstr>Что означает понятие «вещество»</vt:lpstr>
      <vt:lpstr>Чем вещество отличается от физического тела?</vt:lpstr>
      <vt:lpstr>Примеры веществ и тел</vt:lpstr>
      <vt:lpstr>Какое агрегатное состояние могут иметь вещества?</vt:lpstr>
      <vt:lpstr>Чем смеси отличаются от вещества?</vt:lpstr>
      <vt:lpstr>Что такое «свойство вещества»?</vt:lpstr>
      <vt:lpstr>Химия - наука о веществах и их превращениях.</vt:lpstr>
      <vt:lpstr>Разбор домашних упражнений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63</cp:revision>
  <dcterms:created xsi:type="dcterms:W3CDTF">2020-09-01T17:20:57Z</dcterms:created>
  <dcterms:modified xsi:type="dcterms:W3CDTF">2020-09-01T21:08:19Z</dcterms:modified>
</cp:coreProperties>
</file>